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78" r:id="rId2"/>
    <p:sldId id="365" r:id="rId3"/>
    <p:sldId id="479" r:id="rId4"/>
    <p:sldId id="366" r:id="rId5"/>
    <p:sldId id="432" r:id="rId6"/>
    <p:sldId id="483" r:id="rId7"/>
    <p:sldId id="484" r:id="rId8"/>
    <p:sldId id="404" r:id="rId9"/>
    <p:sldId id="480" r:id="rId10"/>
    <p:sldId id="411" r:id="rId11"/>
    <p:sldId id="466" r:id="rId12"/>
    <p:sldId id="409" r:id="rId13"/>
    <p:sldId id="395" r:id="rId14"/>
    <p:sldId id="482" r:id="rId15"/>
    <p:sldId id="397" r:id="rId16"/>
    <p:sldId id="447" r:id="rId17"/>
    <p:sldId id="481" r:id="rId18"/>
    <p:sldId id="485" r:id="rId19"/>
  </p:sldIdLst>
  <p:sldSz cx="9144000" cy="6858000" type="screen4x3"/>
  <p:notesSz cx="6864350" cy="9996488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sz="2000" kern="1200">
        <a:solidFill>
          <a:srgbClr val="99CCFF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rgbClr val="99CCFF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rgbClr val="99CCFF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rgbClr val="99CCFF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rgbClr val="99CC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99CC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99CC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99CC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99CCFF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48">
          <p15:clr>
            <a:srgbClr val="A4A3A4"/>
          </p15:clr>
        </p15:guide>
        <p15:guide id="2" pos="216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3A3A3"/>
    <a:srgbClr val="003399"/>
    <a:srgbClr val="33CC33"/>
    <a:srgbClr val="FF9900"/>
    <a:srgbClr val="00FFFF"/>
    <a:srgbClr val="00CC00"/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876" autoAdjust="0"/>
    <p:restoredTop sz="95382" autoAdjust="0"/>
  </p:normalViewPr>
  <p:slideViewPr>
    <p:cSldViewPr>
      <p:cViewPr>
        <p:scale>
          <a:sx n="72" d="100"/>
          <a:sy n="72" d="100"/>
        </p:scale>
        <p:origin x="-1637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3102" y="72"/>
      </p:cViewPr>
      <p:guideLst>
        <p:guide orient="horz" pos="3148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3"/>
          </p:nvPr>
        </p:nvSpPr>
        <p:spPr>
          <a:xfrm>
            <a:off x="3887788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7066A-06C6-4163-A3C1-9F9F59524E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2233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3600" cy="50022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766" tIns="46383" rIns="92766" bIns="46383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 bwMode="auto">
          <a:xfrm>
            <a:off x="3889165" y="0"/>
            <a:ext cx="2973600" cy="50022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766" tIns="46383" rIns="92766" bIns="46383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2D4F9ACD-5FE0-4C2D-B97A-56E99DAC8D2A}" type="datetimeFigureOut">
              <a:rPr lang="pt-BR" altLang="pt-BR"/>
              <a:pPr>
                <a:defRPr/>
              </a:pPr>
              <a:t>17/10/2019</a:t>
            </a:fld>
            <a:endParaRPr lang="pt-BR" alt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50888"/>
            <a:ext cx="4992688" cy="3744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 bwMode="auto">
          <a:xfrm>
            <a:off x="0" y="9494680"/>
            <a:ext cx="2973600" cy="50022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766" tIns="46383" rIns="92766" bIns="46383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Espaço Reservado para Anotações 7"/>
          <p:cNvSpPr>
            <a:spLocks noGrp="1"/>
          </p:cNvSpPr>
          <p:nvPr>
            <p:ph type="body" sz="quarter" idx="3"/>
          </p:nvPr>
        </p:nvSpPr>
        <p:spPr>
          <a:xfrm>
            <a:off x="685800" y="4748213"/>
            <a:ext cx="5492750" cy="4498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>
          <a:xfrm>
            <a:off x="3887788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25B43-E69E-4983-8044-6E9A024F6F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524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7071" y="4748133"/>
            <a:ext cx="5490211" cy="4497228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endParaRPr lang="pt-BR" altLang="pt-BR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25B43-E69E-4983-8044-6E9A024F6F6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752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7071" y="4748133"/>
            <a:ext cx="5490211" cy="449722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25B43-E69E-4983-8044-6E9A024F6F6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1324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7071" y="4748133"/>
            <a:ext cx="5490211" cy="449722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25B43-E69E-4983-8044-6E9A024F6F6C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187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7071" y="4748133"/>
            <a:ext cx="5490211" cy="449722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25B43-E69E-4983-8044-6E9A024F6F6C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5625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7071" y="4748133"/>
            <a:ext cx="5490211" cy="449722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25B43-E69E-4983-8044-6E9A024F6F6C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6234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7071" y="4748133"/>
            <a:ext cx="5490211" cy="449722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25B43-E69E-4983-8044-6E9A024F6F6C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8420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7071" y="4748133"/>
            <a:ext cx="5490211" cy="4497228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endParaRPr lang="pt-BR" altLang="pt-BR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25B43-E69E-4983-8044-6E9A024F6F6C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150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7071" y="4748133"/>
            <a:ext cx="5490211" cy="4497228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endParaRPr lang="pt-BR" altLang="pt-BR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25B43-E69E-4983-8044-6E9A024F6F6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616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7071" y="4748133"/>
            <a:ext cx="5490211" cy="4497228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endParaRPr lang="pt-BR" altLang="pt-BR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25B43-E69E-4983-8044-6E9A024F6F6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960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7071" y="4748133"/>
            <a:ext cx="5490211" cy="449722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25B43-E69E-4983-8044-6E9A024F6F6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17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7071" y="4748133"/>
            <a:ext cx="5490211" cy="449722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25B43-E69E-4983-8044-6E9A024F6F6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581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7071" y="4748133"/>
            <a:ext cx="5490211" cy="449722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25B43-E69E-4983-8044-6E9A024F6F6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279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7071" y="4748133"/>
            <a:ext cx="5490211" cy="449722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25B43-E69E-4983-8044-6E9A024F6F6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6369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7071" y="4748133"/>
            <a:ext cx="5490211" cy="449722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25B43-E69E-4983-8044-6E9A024F6F6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0690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7071" y="4748133"/>
            <a:ext cx="5490211" cy="449722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25B43-E69E-4983-8044-6E9A024F6F6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0915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0C49A-D713-45DC-A348-DDD17ECED0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90A58-4F0E-4547-BC87-949478AAE9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15125" y="333375"/>
            <a:ext cx="2141538" cy="61849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87338" y="333375"/>
            <a:ext cx="6275387" cy="61849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33515-0E01-469E-B3A0-22DF32293B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2C1E7-B7FE-4ACA-9DCE-920BBC99CF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EE185-8CD4-407A-8D95-F0F36FB148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87338" y="1484313"/>
            <a:ext cx="4208462" cy="5033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208463" cy="5033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7E3B4-1D82-4A77-89AC-2A9FC78E15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EC4FD-F04E-40F4-80A5-0284FC3C3D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10425-EF81-48D8-867C-C2AFC3EB76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F8EC5-37C9-4928-8C20-20E8DA0744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482D8-49DA-45F8-A7E0-98E8F76823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F508-CECA-46C5-A100-039382A841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33375"/>
            <a:ext cx="8496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484313"/>
            <a:ext cx="8569325" cy="503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50288" y="6597650"/>
            <a:ext cx="4937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E5260FB6-0FA2-4059-ADB7-3EBB1BBE51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29" name="Picture 2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281738"/>
            <a:ext cx="92170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23" descr="ModeloPowerPoint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Sao Lu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076" y="749537"/>
            <a:ext cx="481584" cy="755904"/>
          </a:xfrm>
          <a:prstGeom prst="rect">
            <a:avLst/>
          </a:prstGeom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73848" y="2780928"/>
            <a:ext cx="7920038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 DO SISTEMA </a:t>
            </a: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DRENAGEM URBANA SUSTENTÁVEL DE SÃO LUÍS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1725580" y="1617135"/>
            <a:ext cx="5616575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pt-BR" altLang="pt-BR" sz="1600" dirty="0" smtClean="0">
                <a:solidFill>
                  <a:schemeClr val="tx1"/>
                </a:solidFill>
                <a:latin typeface="Arial" charset="0"/>
              </a:rPr>
              <a:t>Prefeitura Municipal de São Luís</a:t>
            </a:r>
          </a:p>
          <a:p>
            <a:pPr defTabSz="762000"/>
            <a:r>
              <a:rPr lang="pt-BR" altLang="pt-BR" sz="1600" dirty="0" smtClean="0">
                <a:solidFill>
                  <a:schemeClr val="tx1"/>
                </a:solidFill>
                <a:latin typeface="Arial" charset="0"/>
              </a:rPr>
              <a:t>Secretaria Municipal de Projetos Especiais</a:t>
            </a:r>
            <a:endParaRPr lang="pt-BR" altLang="pt-BR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784500" y="6567155"/>
            <a:ext cx="27986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fld id="{0CA12D89-1B23-43BF-9F76-DDBC3365E7C7}" type="slidenum">
              <a:rPr lang="pt-BR" sz="1000" b="1" smtClean="0">
                <a:ln>
                  <a:prstDash val="solid"/>
                </a:ln>
                <a:solidFill>
                  <a:srgbClr val="FFFF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</a:t>
            </a:fld>
            <a:endParaRPr lang="pt-BR" sz="1000" b="1" dirty="0">
              <a:ln>
                <a:prstDash val="solid"/>
              </a:ln>
              <a:solidFill>
                <a:srgbClr val="FFFFFF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5698222"/>
            <a:ext cx="8569325" cy="53909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Consórcio Drenagem São Luís – Falcão Bauer e AGM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 bwMode="auto">
          <a:xfrm>
            <a:off x="287337" y="1138844"/>
            <a:ext cx="8569325" cy="480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ações estruturais específicas foram para a região das Praias, Bacias do Paciência, Itaqui - Anjo da Guarda, Bacanga e Anil.</a:t>
            </a:r>
          </a:p>
          <a:p>
            <a:pPr algn="just"/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de controle na fonte:</a:t>
            </a:r>
          </a:p>
          <a:p>
            <a:pPr marL="514350" indent="-514350" algn="just">
              <a:buAutoNum type="romanLcParenR"/>
            </a:pP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Implantação do programa de arborização urbana;</a:t>
            </a:r>
          </a:p>
          <a:p>
            <a:pPr marL="514350" indent="-514350" algn="just">
              <a:buAutoNum type="romanLcParenR"/>
            </a:pPr>
            <a:endParaRPr lang="pt-B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romanLcParenR"/>
            </a:pP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Implantação dos reservatórios de retenção temporária das águas pluviais (piscininhas);</a:t>
            </a:r>
          </a:p>
          <a:p>
            <a:pPr marL="514350" indent="-514350" algn="just">
              <a:buAutoNum type="romanLcParenR"/>
            </a:pPr>
            <a:endParaRPr lang="pt-B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romanLcParenR"/>
            </a:pP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Utilização em larga escala de pavimentos porosos ou permeáveis.</a:t>
            </a:r>
          </a:p>
          <a:p>
            <a:pPr algn="just"/>
            <a:endParaRPr lang="pt-B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de controle sanitário:</a:t>
            </a:r>
          </a:p>
          <a:p>
            <a:pPr algn="just"/>
            <a:endParaRPr lang="pt-B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romanLcParenR"/>
            </a:pP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Desconexão entre o sistema público de coleta de esgoto e o sistema de drenagem;</a:t>
            </a:r>
          </a:p>
          <a:p>
            <a:pPr marL="514350" indent="-514350" algn="just">
              <a:buAutoNum type="romanLcParenR"/>
            </a:pPr>
            <a:endParaRPr lang="pt-B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romanLcParenR"/>
            </a:pP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Desconexão das ligações </a:t>
            </a:r>
            <a:r>
              <a:rPr lang="pt-B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intradomiciliares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 as instalações de esgoto sanitário e de águas pluviais.</a:t>
            </a:r>
          </a:p>
          <a:p>
            <a:pPr marL="514350" indent="-514350" algn="just">
              <a:buAutoNum type="romanLcParenR"/>
            </a:pPr>
            <a:endParaRPr lang="pt-B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Manutenções e adequações/ampliações dos sistemas de drenagem.</a:t>
            </a:r>
          </a:p>
          <a:p>
            <a:pPr algn="just"/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 algn="just">
              <a:buAutoNum type="romanLcParenR"/>
            </a:pP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Macrodrenagem;</a:t>
            </a:r>
          </a:p>
          <a:p>
            <a:pPr marL="400050" indent="-400050" algn="just">
              <a:buAutoNum type="romanLcParenR"/>
            </a:pPr>
            <a:endParaRPr lang="pt-B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 algn="just">
              <a:buAutoNum type="romanLcParenR"/>
            </a:pP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 drenagem.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23850" y="188640"/>
            <a:ext cx="8496300" cy="1079500"/>
          </a:xfrm>
        </p:spPr>
        <p:txBody>
          <a:bodyPr/>
          <a:lstStyle/>
          <a:p>
            <a:pPr marL="342900" lvl="0" indent="-342900" algn="l"/>
            <a:r>
              <a:rPr lang="pt-BR" altLang="pt-BR" sz="1800" b="1" dirty="0" smtClean="0">
                <a:latin typeface="Arial" charset="0"/>
                <a:cs typeface="Arial" charset="0"/>
              </a:rPr>
              <a:t>4. Ações Estruturais (Intervenções)</a:t>
            </a:r>
            <a:endParaRPr lang="pt-BR" altLang="pt-BR" sz="2800" b="1" dirty="0" smtClean="0">
              <a:latin typeface="Arial" charset="0"/>
              <a:cs typeface="Arial" charset="0"/>
            </a:endParaRPr>
          </a:p>
        </p:txBody>
      </p:sp>
      <p:pic>
        <p:nvPicPr>
          <p:cNvPr id="7" name="Imagem 6" descr="Sao Lu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5857892"/>
            <a:ext cx="481584" cy="75590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8784500" y="6567155"/>
            <a:ext cx="359500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fld id="{0CA12D89-1B23-43BF-9F76-DDBC3365E7C7}" type="slidenum">
              <a:rPr lang="pt-BR" sz="1000" b="1" smtClean="0">
                <a:ln>
                  <a:prstDash val="solid"/>
                </a:ln>
                <a:solidFill>
                  <a:srgbClr val="FFFF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10</a:t>
            </a:fld>
            <a:endParaRPr lang="pt-BR" sz="1000" b="1" dirty="0">
              <a:ln>
                <a:prstDash val="solid"/>
              </a:ln>
              <a:solidFill>
                <a:srgbClr val="FFFFFF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521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Sao Lu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566" y="5949280"/>
            <a:ext cx="481584" cy="755904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496300" cy="1079500"/>
          </a:xfrm>
        </p:spPr>
        <p:txBody>
          <a:bodyPr/>
          <a:lstStyle/>
          <a:p>
            <a:pPr marL="342900" indent="-342900" algn="l"/>
            <a:r>
              <a:rPr lang="pt-BR" altLang="pt-BR" sz="1800" b="1" dirty="0" smtClean="0">
                <a:latin typeface="Arial" charset="0"/>
                <a:cs typeface="Arial" charset="0"/>
              </a:rPr>
              <a:t>Bacias da Região das Praias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784500" y="6567155"/>
            <a:ext cx="359500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fld id="{0CA12D89-1B23-43BF-9F76-DDBC3365E7C7}" type="slidenum">
              <a:rPr lang="pt-BR" sz="1000" b="1" smtClean="0">
                <a:ln>
                  <a:prstDash val="solid"/>
                </a:ln>
                <a:solidFill>
                  <a:srgbClr val="FFFF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11</a:t>
            </a:fld>
            <a:endParaRPr lang="pt-BR" sz="1000" b="1" dirty="0">
              <a:ln>
                <a:prstDash val="solid"/>
              </a:ln>
              <a:solidFill>
                <a:srgbClr val="FFFFFF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72" y="1434391"/>
            <a:ext cx="8476789" cy="37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394778" y="5310236"/>
            <a:ext cx="2967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Total: 61 km²</a:t>
            </a:r>
          </a:p>
          <a:p>
            <a:pPr algn="l"/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Perímetro: 69,9 km</a:t>
            </a:r>
          </a:p>
          <a:p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no munícipio de São Luís: 26,5 km²</a:t>
            </a:r>
          </a:p>
          <a:p>
            <a:pPr algn="l"/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d’ água principal: Rio Calhau</a:t>
            </a:r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1520" y="5310236"/>
            <a:ext cx="2803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Consórcio Drenagem São Luís.</a:t>
            </a:r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3850" y="1118141"/>
            <a:ext cx="2938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04 – Bacia da Região das Praias.</a:t>
            </a:r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9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ao Lu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952" y="6051809"/>
            <a:ext cx="481584" cy="755904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496300" cy="1079500"/>
          </a:xfrm>
        </p:spPr>
        <p:txBody>
          <a:bodyPr/>
          <a:lstStyle/>
          <a:p>
            <a:pPr marL="342900" indent="-342900" algn="l"/>
            <a:r>
              <a:rPr lang="pt-BR" altLang="pt-BR" sz="1800" b="1" dirty="0" smtClean="0">
                <a:latin typeface="Arial" charset="0"/>
                <a:cs typeface="Arial" charset="0"/>
              </a:rPr>
              <a:t>Bacia Paciência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784500" y="6567155"/>
            <a:ext cx="359500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fld id="{0CA12D89-1B23-43BF-9F76-DDBC3365E7C7}" type="slidenum">
              <a:rPr lang="pt-BR" sz="1000" b="1" smtClean="0">
                <a:ln>
                  <a:prstDash val="solid"/>
                </a:ln>
                <a:solidFill>
                  <a:srgbClr val="FFFF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12</a:t>
            </a:fld>
            <a:endParaRPr lang="pt-BR" sz="1000" b="1" dirty="0">
              <a:ln>
                <a:prstDash val="solid"/>
              </a:ln>
              <a:solidFill>
                <a:srgbClr val="FFFFFF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9045"/>
            <a:ext cx="5347777" cy="44966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868144" y="1412875"/>
            <a:ext cx="2007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Total: 153,1 km²</a:t>
            </a:r>
          </a:p>
          <a:p>
            <a:pPr algn="l"/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Perímetro: 73,9 km</a:t>
            </a:r>
          </a:p>
          <a:p>
            <a:pPr algn="l"/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no munícipio de São Luís: 49,7 km²</a:t>
            </a:r>
          </a:p>
          <a:p>
            <a:pPr algn="l"/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d’ água principal: Rio Paciência</a:t>
            </a:r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90633" y="1135876"/>
            <a:ext cx="2137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05 – Bacia Paciência.</a:t>
            </a:r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3850" y="5916983"/>
            <a:ext cx="2803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Consórcio Drenagem São Luís.</a:t>
            </a:r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39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Sao Lu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916" y="5589240"/>
            <a:ext cx="481584" cy="755904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496300" cy="1079500"/>
          </a:xfrm>
        </p:spPr>
        <p:txBody>
          <a:bodyPr/>
          <a:lstStyle/>
          <a:p>
            <a:pPr marL="342900" indent="-342900" algn="l"/>
            <a:r>
              <a:rPr lang="pt-BR" altLang="pt-BR" sz="1800" b="1" dirty="0" smtClean="0">
                <a:latin typeface="Arial" charset="0"/>
                <a:cs typeface="Arial" charset="0"/>
              </a:rPr>
              <a:t>Bacia Itaqui – Anjo da Guarda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784500" y="6567155"/>
            <a:ext cx="359500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fld id="{0CA12D89-1B23-43BF-9F76-DDBC3365E7C7}" type="slidenum">
              <a:rPr lang="pt-BR" sz="1000" b="1" smtClean="0">
                <a:ln>
                  <a:prstDash val="solid"/>
                </a:ln>
                <a:solidFill>
                  <a:srgbClr val="FFFF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13</a:t>
            </a:fld>
            <a:endParaRPr lang="pt-BR" sz="1000" b="1" dirty="0">
              <a:ln>
                <a:prstDash val="solid"/>
              </a:ln>
              <a:solidFill>
                <a:srgbClr val="FFFFFF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1423630"/>
            <a:ext cx="3331946" cy="454356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CaixaDeTexto 7"/>
          <p:cNvSpPr txBox="1"/>
          <p:nvPr/>
        </p:nvSpPr>
        <p:spPr>
          <a:xfrm>
            <a:off x="5443229" y="1189694"/>
            <a:ext cx="327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Total: 48,8 km²</a:t>
            </a:r>
          </a:p>
          <a:p>
            <a:pPr algn="l"/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Perímetro: 46,1 km</a:t>
            </a:r>
          </a:p>
          <a:p>
            <a:pPr algn="l"/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no munícipio de São Luís: 48,8 km²</a:t>
            </a:r>
          </a:p>
          <a:p>
            <a:pPr algn="l"/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d’ água principal: Igarapé Anjo da Guarda</a:t>
            </a:r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68026" y="5977947"/>
            <a:ext cx="2803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Consórcio Drenagem São Luís.</a:t>
            </a:r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734371" y="1152789"/>
            <a:ext cx="3136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06 – Bacia Itaqui – Anjo da Guarda.</a:t>
            </a:r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0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Sao Lu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743" y="5517232"/>
            <a:ext cx="481584" cy="755904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25819" y="180559"/>
            <a:ext cx="8496300" cy="791369"/>
          </a:xfrm>
        </p:spPr>
        <p:txBody>
          <a:bodyPr/>
          <a:lstStyle/>
          <a:p>
            <a:pPr marL="342900" indent="-342900" algn="l"/>
            <a:r>
              <a:rPr lang="pt-BR" altLang="pt-BR" sz="1800" b="1" dirty="0" smtClean="0">
                <a:latin typeface="Arial" charset="0"/>
                <a:cs typeface="Arial" charset="0"/>
              </a:rPr>
              <a:t>Bacia Bacanga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784500" y="6567155"/>
            <a:ext cx="359500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fld id="{0CA12D89-1B23-43BF-9F76-DDBC3365E7C7}" type="slidenum">
              <a:rPr lang="pt-BR" sz="1000" b="1" smtClean="0">
                <a:ln>
                  <a:prstDash val="solid"/>
                </a:ln>
                <a:solidFill>
                  <a:srgbClr val="FFFF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14</a:t>
            </a:fld>
            <a:endParaRPr lang="pt-BR" sz="1000" b="1" dirty="0">
              <a:ln>
                <a:prstDash val="solid"/>
              </a:ln>
              <a:solidFill>
                <a:srgbClr val="FFFFFF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124744"/>
            <a:ext cx="3637343" cy="468932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CaixaDeTexto 7"/>
          <p:cNvSpPr txBox="1"/>
          <p:nvPr/>
        </p:nvSpPr>
        <p:spPr>
          <a:xfrm>
            <a:off x="4573969" y="1124744"/>
            <a:ext cx="3275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Total: 104,4 km²</a:t>
            </a:r>
          </a:p>
          <a:p>
            <a:pPr algn="l"/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Perímetro: 47,3 km</a:t>
            </a:r>
          </a:p>
          <a:p>
            <a:pPr algn="l"/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no munícipio de São Luís: 104,4 km²</a:t>
            </a:r>
          </a:p>
          <a:p>
            <a:pPr algn="l"/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d’ água principal: Rio Bacanga</a:t>
            </a:r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83568" y="5832905"/>
            <a:ext cx="2803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Consórcio Drenagem São Luís.</a:t>
            </a:r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11560" y="828904"/>
            <a:ext cx="2247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07 – Bacia do Bacanga</a:t>
            </a:r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84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Sao Lu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416" y="5561103"/>
            <a:ext cx="481584" cy="755904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496300" cy="1079500"/>
          </a:xfrm>
        </p:spPr>
        <p:txBody>
          <a:bodyPr/>
          <a:lstStyle/>
          <a:p>
            <a:pPr marL="342900" indent="-342900" algn="l"/>
            <a:r>
              <a:rPr lang="pt-BR" altLang="pt-BR" sz="1800" b="1" dirty="0" smtClean="0">
                <a:latin typeface="Arial" charset="0"/>
                <a:cs typeface="Arial" charset="0"/>
              </a:rPr>
              <a:t>Bacia Anil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784500" y="6567155"/>
            <a:ext cx="359500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fld id="{0CA12D89-1B23-43BF-9F76-DDBC3365E7C7}" type="slidenum">
              <a:rPr lang="pt-BR" sz="1000" b="1" smtClean="0">
                <a:ln>
                  <a:prstDash val="solid"/>
                </a:ln>
                <a:solidFill>
                  <a:srgbClr val="FFFF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15</a:t>
            </a:fld>
            <a:endParaRPr lang="pt-BR" sz="1000" b="1" dirty="0">
              <a:ln>
                <a:prstDash val="solid"/>
              </a:ln>
              <a:solidFill>
                <a:srgbClr val="FFFFFF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648678"/>
            <a:ext cx="4427120" cy="423797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CaixaDeTexto 7"/>
          <p:cNvSpPr txBox="1"/>
          <p:nvPr/>
        </p:nvSpPr>
        <p:spPr>
          <a:xfrm>
            <a:off x="4948738" y="1648678"/>
            <a:ext cx="3275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Total: 40,3 km²</a:t>
            </a:r>
          </a:p>
          <a:p>
            <a:pPr algn="l"/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Perímetro: 34,0 km</a:t>
            </a:r>
          </a:p>
          <a:p>
            <a:pPr algn="l"/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no munícipio de São Luís: 40,3 km²</a:t>
            </a:r>
          </a:p>
          <a:p>
            <a:pPr algn="l"/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d’ água principal: Rio Anil</a:t>
            </a:r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23850" y="5916983"/>
            <a:ext cx="2803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Consórcio Drenagem São Luís.</a:t>
            </a:r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23850" y="1330327"/>
            <a:ext cx="1889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08 – Bacia do Anil</a:t>
            </a:r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0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Sao Lu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5857892"/>
            <a:ext cx="481584" cy="75590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784500" y="6567155"/>
            <a:ext cx="359500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fld id="{0CA12D89-1B23-43BF-9F76-DDBC3365E7C7}" type="slidenum">
              <a:rPr lang="pt-BR" sz="1000" b="1" smtClean="0">
                <a:ln>
                  <a:prstDash val="solid"/>
                </a:ln>
                <a:solidFill>
                  <a:srgbClr val="FFFF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16</a:t>
            </a:fld>
            <a:endParaRPr lang="pt-BR" sz="1000" b="1" dirty="0">
              <a:ln>
                <a:prstDash val="solid"/>
              </a:ln>
              <a:solidFill>
                <a:srgbClr val="FFFFFF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496300" cy="1079500"/>
          </a:xfrm>
        </p:spPr>
        <p:txBody>
          <a:bodyPr/>
          <a:lstStyle/>
          <a:p>
            <a:pPr marL="342900" indent="-342900" algn="l"/>
            <a:r>
              <a:rPr lang="pt-BR" altLang="pt-BR" sz="1800" b="1" dirty="0" smtClean="0">
                <a:latin typeface="Arial" charset="0"/>
                <a:cs typeface="Arial" charset="0"/>
              </a:rPr>
              <a:t>5. Investimentos Necessários</a:t>
            </a:r>
            <a:endParaRPr lang="pt-BR" altLang="pt-BR" sz="1800" b="1" dirty="0">
              <a:latin typeface="Arial" charset="0"/>
              <a:cs typeface="Arial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77" y="1916832"/>
            <a:ext cx="7674646" cy="2478493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19196" y="1548296"/>
            <a:ext cx="4922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Tabela 01 – Investimentos necessários para medidas e intervenções </a:t>
            </a:r>
            <a:r>
              <a:rPr lang="pt-BR" sz="1200" dirty="0" smtClean="0">
                <a:solidFill>
                  <a:schemeClr val="tx1"/>
                </a:solidFill>
              </a:rPr>
              <a:t> </a:t>
            </a:r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24802" y="4387326"/>
            <a:ext cx="2773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¹ Valores em reais.</a:t>
            </a:r>
          </a:p>
          <a:p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Consórcio Drenagem São Luís</a:t>
            </a:r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91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Sao Lu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5857892"/>
            <a:ext cx="481584" cy="75590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784500" y="6567155"/>
            <a:ext cx="359500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fld id="{0CA12D89-1B23-43BF-9F76-DDBC3365E7C7}" type="slidenum">
              <a:rPr lang="pt-BR" sz="1000" b="1" smtClean="0">
                <a:ln>
                  <a:prstDash val="solid"/>
                </a:ln>
                <a:solidFill>
                  <a:srgbClr val="FFFF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17</a:t>
            </a:fld>
            <a:endParaRPr lang="pt-BR" sz="1000" b="1" dirty="0">
              <a:ln>
                <a:prstDash val="solid"/>
              </a:ln>
              <a:solidFill>
                <a:srgbClr val="FFFFFF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496300" cy="1079500"/>
          </a:xfrm>
        </p:spPr>
        <p:txBody>
          <a:bodyPr/>
          <a:lstStyle/>
          <a:p>
            <a:pPr marL="342900" indent="-342900" algn="l"/>
            <a:r>
              <a:rPr lang="pt-BR" altLang="pt-BR" sz="1800" b="1" dirty="0" smtClean="0">
                <a:latin typeface="Arial" charset="0"/>
                <a:cs typeface="Arial" charset="0"/>
              </a:rPr>
              <a:t>5. Investimentos prioritários</a:t>
            </a:r>
            <a:endParaRPr lang="pt-BR" altLang="pt-BR" sz="1800" b="1" dirty="0">
              <a:latin typeface="Arial" charset="0"/>
              <a:cs typeface="Arial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636505" y="1628800"/>
            <a:ext cx="27308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Tabela 02 – Investimento prioritários </a:t>
            </a:r>
            <a:r>
              <a:rPr lang="pt-BR" sz="1200" dirty="0" smtClean="0">
                <a:solidFill>
                  <a:schemeClr val="tx1"/>
                </a:solidFill>
              </a:rPr>
              <a:t> </a:t>
            </a:r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648272" y="3720072"/>
            <a:ext cx="2803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Consórcio Drenagem São Luís.</a:t>
            </a:r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348" y="1949699"/>
            <a:ext cx="5661304" cy="172647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47564" y="4156233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Critérios para priorização:</a:t>
            </a:r>
          </a:p>
          <a:p>
            <a:pPr algn="l"/>
            <a:endParaRPr lang="pt-B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contingente de residências atingidas;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impacto direto nas atividades produtivas;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interrupções mais impactantes de avenidas que integram a malha viária que estrutura o trânsito local e regional, causando prejuízos à mobilidade urbana, com evidentes repercussões na economia local e regional.</a:t>
            </a:r>
          </a:p>
        </p:txBody>
      </p:sp>
    </p:spTree>
    <p:extLst>
      <p:ext uri="{BB962C8B-B14F-4D97-AF65-F5344CB8AC3E}">
        <p14:creationId xmlns:p14="http://schemas.microsoft.com/office/powerpoint/2010/main" val="38196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Sao Lu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174" y="2420888"/>
            <a:ext cx="481584" cy="755904"/>
          </a:xfrm>
          <a:prstGeom prst="rect">
            <a:avLst/>
          </a:prstGeom>
        </p:spPr>
      </p:pic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1691679" y="3413777"/>
            <a:ext cx="5616575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pt-BR" altLang="pt-BR" sz="1600" dirty="0" smtClean="0">
                <a:solidFill>
                  <a:schemeClr val="tx1"/>
                </a:solidFill>
                <a:latin typeface="Arial" charset="0"/>
              </a:rPr>
              <a:t>Prefeitura Municipal de São Luís</a:t>
            </a:r>
          </a:p>
          <a:p>
            <a:pPr defTabSz="762000"/>
            <a:r>
              <a:rPr lang="pt-BR" altLang="pt-BR" sz="1600" dirty="0" smtClean="0">
                <a:solidFill>
                  <a:schemeClr val="tx1"/>
                </a:solidFill>
                <a:latin typeface="Arial" charset="0"/>
              </a:rPr>
              <a:t>Secretaria Municipal de Projetos Especiais</a:t>
            </a:r>
            <a:endParaRPr lang="pt-BR" altLang="pt-BR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784500" y="6567155"/>
            <a:ext cx="27986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fld id="{0CA12D89-1B23-43BF-9F76-DDBC3365E7C7}" type="slidenum">
              <a:rPr lang="pt-BR" sz="1000" b="1" smtClean="0">
                <a:ln>
                  <a:prstDash val="solid"/>
                </a:ln>
                <a:solidFill>
                  <a:srgbClr val="FFFF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18</a:t>
            </a:fld>
            <a:endParaRPr lang="pt-BR" sz="1000" b="1" dirty="0">
              <a:ln>
                <a:prstDash val="solid"/>
              </a:ln>
              <a:solidFill>
                <a:srgbClr val="FFFFFF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323528" y="496695"/>
            <a:ext cx="8496300" cy="1079500"/>
          </a:xfrm>
        </p:spPr>
        <p:txBody>
          <a:bodyPr/>
          <a:lstStyle/>
          <a:p>
            <a:pPr marL="342900" indent="-342900" algn="l"/>
            <a:r>
              <a:rPr lang="pt-BR" altLang="pt-BR" sz="1800" b="1" dirty="0" smtClean="0">
                <a:latin typeface="Arial" charset="0"/>
                <a:cs typeface="Arial" charset="0"/>
              </a:rPr>
              <a:t>Sumário</a:t>
            </a:r>
          </a:p>
        </p:txBody>
      </p:sp>
      <p:sp>
        <p:nvSpPr>
          <p:cNvPr id="4099" name="Espaço Reservado para Conteúdo 2"/>
          <p:cNvSpPr>
            <a:spLocks noGrp="1"/>
          </p:cNvSpPr>
          <p:nvPr>
            <p:ph idx="1"/>
          </p:nvPr>
        </p:nvSpPr>
        <p:spPr>
          <a:xfrm>
            <a:off x="323155" y="1377742"/>
            <a:ext cx="8569325" cy="539090"/>
          </a:xfrm>
        </p:spPr>
        <p:txBody>
          <a:bodyPr/>
          <a:lstStyle/>
          <a:p>
            <a:pPr>
              <a:lnSpc>
                <a:spcPct val="150000"/>
              </a:lnSpc>
              <a:buAutoNum type="arabicPeriod"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Escopo de Trabalho 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Sistema de Drenagem de São Luís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Ações Não Estruturais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Ações Estruturais e Intervenções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Investimentos Necessários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Investimentos Prioritários</a:t>
            </a:r>
          </a:p>
          <a:p>
            <a:pPr>
              <a:lnSpc>
                <a:spcPct val="150000"/>
              </a:lnSpc>
              <a:buAutoNum type="arabicPeriod"/>
            </a:pPr>
            <a:endParaRPr lang="pt-BR" sz="18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285720" y="5143512"/>
            <a:ext cx="856932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0" latinLnBrk="0" hangingPunct="0">
              <a:lnSpc>
                <a:spcPct val="90000"/>
              </a:lnSpc>
              <a:spcBef>
                <a:spcPct val="20000"/>
              </a:spcBef>
              <a:buClrTx/>
              <a:buSzTx/>
              <a:tabLst/>
              <a:defRPr/>
            </a:pPr>
            <a:endParaRPr lang="pt-BR" sz="24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1" name="Imagem 10" descr="Sao Lu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566" y="5589240"/>
            <a:ext cx="481584" cy="75590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8784500" y="6567155"/>
            <a:ext cx="27986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fld id="{0CA12D89-1B23-43BF-9F76-DDBC3365E7C7}" type="slidenum">
              <a:rPr lang="pt-BR" sz="1000" b="1" smtClean="0">
                <a:ln>
                  <a:prstDash val="solid"/>
                </a:ln>
                <a:solidFill>
                  <a:srgbClr val="FFFF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</a:t>
            </a:fld>
            <a:endParaRPr lang="pt-BR" sz="1000" b="1" dirty="0">
              <a:ln>
                <a:prstDash val="solid"/>
              </a:ln>
              <a:solidFill>
                <a:srgbClr val="FFFFFF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323528" y="333375"/>
            <a:ext cx="8208590" cy="1079500"/>
          </a:xfrm>
        </p:spPr>
        <p:txBody>
          <a:bodyPr/>
          <a:lstStyle/>
          <a:p>
            <a:pPr marL="342900" indent="-342900" algn="l"/>
            <a:r>
              <a:rPr lang="pt-BR" altLang="pt-BR" sz="1800" b="1" dirty="0" smtClean="0">
                <a:latin typeface="Arial" charset="0"/>
                <a:cs typeface="Arial" charset="0"/>
              </a:rPr>
              <a:t>1. Escopo do Trabalho</a:t>
            </a:r>
          </a:p>
        </p:txBody>
      </p:sp>
      <p:sp>
        <p:nvSpPr>
          <p:cNvPr id="4099" name="Espaço Reservado para Conteúdo 2"/>
          <p:cNvSpPr>
            <a:spLocks noGrp="1"/>
          </p:cNvSpPr>
          <p:nvPr>
            <p:ph idx="1"/>
          </p:nvPr>
        </p:nvSpPr>
        <p:spPr>
          <a:xfrm>
            <a:off x="323155" y="1268760"/>
            <a:ext cx="8569325" cy="5076384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altLang="pt-BR" sz="16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O Estudo do Sistema de Drenagem Urbana Sustentável de São Luís foi apresentado em sete tomos, denominados: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6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Tomo I – Metodologia Aplicada as atividades desenvolvidas;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6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Tomo II – Caracterização Urbanística e Hidrologia;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6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Tomo III – Infraestrutura de Saneamento Básico;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6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Tomo IV – Caracterização das Áreas de Influência Direta – AID;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6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Tomo V – Sistema de Drenagem: Diagnóstico, Recomendações e Intervenções;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6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Tomo VI – Prognóstico do Sistema de Drenagem;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6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Tomo VII – Licenciamentos Ambientais Requeridos.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altLang="pt-BR" sz="16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O Estudo contém proposições e diretrizes para atuação da prefeitura municipal no controle de inundações das 12 bacias hidrográficas, total ou parcialmente, contidas no munícipio. Além de intervenções para ampliar e adequar o sistema atual.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altLang="pt-BR" sz="1600" kern="12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 descr="Sao Lu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916" y="5589240"/>
            <a:ext cx="481584" cy="75590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8784500" y="6567155"/>
            <a:ext cx="27986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fld id="{0CA12D89-1B23-43BF-9F76-DDBC3365E7C7}" type="slidenum">
              <a:rPr lang="pt-BR" sz="1000" b="1" smtClean="0">
                <a:ln>
                  <a:prstDash val="solid"/>
                </a:ln>
                <a:solidFill>
                  <a:srgbClr val="FFFF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</a:t>
            </a:fld>
            <a:endParaRPr lang="pt-BR" sz="1000" b="1" dirty="0">
              <a:ln>
                <a:prstDash val="solid"/>
              </a:ln>
              <a:solidFill>
                <a:srgbClr val="FFFFFF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23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496300" cy="1079500"/>
          </a:xfrm>
        </p:spPr>
        <p:txBody>
          <a:bodyPr/>
          <a:lstStyle/>
          <a:p>
            <a:pPr marL="342900" indent="-342900" algn="l"/>
            <a:r>
              <a:rPr lang="pt-BR" altLang="pt-BR" sz="1800" dirty="0">
                <a:latin typeface="Arial" charset="0"/>
                <a:cs typeface="Arial" charset="0"/>
              </a:rPr>
              <a:t>Bacias Hidrográficas da Ilha de São Luís</a:t>
            </a:r>
          </a:p>
        </p:txBody>
      </p:sp>
      <p:pic>
        <p:nvPicPr>
          <p:cNvPr id="7" name="Imagem 6" descr="Sao Lu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041" y="5517232"/>
            <a:ext cx="481584" cy="75590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8784500" y="6567155"/>
            <a:ext cx="27986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fld id="{0CA12D89-1B23-43BF-9F76-DDBC3365E7C7}" type="slidenum">
              <a:rPr lang="pt-BR" sz="1000" b="1" smtClean="0">
                <a:ln>
                  <a:prstDash val="solid"/>
                </a:ln>
                <a:solidFill>
                  <a:srgbClr val="FFFF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4</a:t>
            </a:fld>
            <a:endParaRPr lang="pt-BR" sz="1000" b="1" dirty="0">
              <a:ln>
                <a:prstDash val="solid"/>
              </a:ln>
              <a:solidFill>
                <a:srgbClr val="FFFFFF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61920"/>
            <a:ext cx="5616624" cy="429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475656" y="6052642"/>
            <a:ext cx="2803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Consórcio Drenagem São Luís.</a:t>
            </a:r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475656" y="1414713"/>
            <a:ext cx="3775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01 – Bacias Hidrográficas da Ilha de São Luís</a:t>
            </a:r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722033" y="1446652"/>
            <a:ext cx="7602639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3556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 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 banco de 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sistematizado: 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projetos, estudos, levantamentos topográficos, 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 geotécnicas, 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cartografia </a:t>
            </a:r>
            <a:r>
              <a:rPr lang="pt-B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 indent="355600" algn="just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Micro drenagem 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atende menos de 1/3 da área urbanizada (muitas vezes de modo precário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pt-BR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incompleto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355600" algn="just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Ausência ou inadequação do sistema de 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 drenagem;</a:t>
            </a:r>
          </a:p>
          <a:p>
            <a:pPr indent="355600" algn="just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3556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Ausência de controle sobre o uso e ocupação do solo urbano, principalmente relacionados aos bairros com população de baixa renda;</a:t>
            </a:r>
          </a:p>
          <a:p>
            <a:pPr lvl="0" indent="355600" algn="just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3556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de padronização nas estruturas hidráulicas 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implantadas;</a:t>
            </a:r>
          </a:p>
          <a:p>
            <a:pPr lvl="0" indent="355600" algn="just">
              <a:spcAft>
                <a:spcPts val="600"/>
              </a:spcAft>
            </a:pPr>
            <a:endParaRPr lang="pt-B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3556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Travessias subdimensionadas.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endParaRPr lang="pt-BR" sz="24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496300" cy="1079500"/>
          </a:xfrm>
        </p:spPr>
        <p:txBody>
          <a:bodyPr/>
          <a:lstStyle/>
          <a:p>
            <a:pPr marL="342900" indent="-342900" algn="l"/>
            <a:r>
              <a:rPr lang="pt-BR" altLang="pt-BR" sz="1800" b="1" dirty="0" smtClean="0">
                <a:latin typeface="Arial" charset="0"/>
                <a:cs typeface="Arial" charset="0"/>
              </a:rPr>
              <a:t>2. Sistema de Drenagem de São Luís</a:t>
            </a:r>
            <a:endParaRPr lang="pt-BR" altLang="pt-BR" sz="1800" b="1" dirty="0">
              <a:latin typeface="Arial" charset="0"/>
              <a:cs typeface="Arial" charset="0"/>
            </a:endParaRPr>
          </a:p>
        </p:txBody>
      </p:sp>
      <p:pic>
        <p:nvPicPr>
          <p:cNvPr id="8" name="Imagem 7" descr="Sao Lu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5857892"/>
            <a:ext cx="481584" cy="75590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8784500" y="6567155"/>
            <a:ext cx="359500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fld id="{0CA12D89-1B23-43BF-9F76-DDBC3365E7C7}" type="slidenum">
              <a:rPr lang="pt-BR" sz="1000" b="1" smtClean="0">
                <a:ln>
                  <a:prstDash val="solid"/>
                </a:ln>
                <a:solidFill>
                  <a:srgbClr val="FFFF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5</a:t>
            </a:fld>
            <a:endParaRPr lang="pt-BR" sz="1000" b="1" dirty="0">
              <a:ln>
                <a:prstDash val="solid"/>
              </a:ln>
              <a:solidFill>
                <a:srgbClr val="FFFFFF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092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Pontos de Inundações e Macrodrenagem existente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28800"/>
            <a:ext cx="6348320" cy="411754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4939857"/>
            <a:ext cx="1368152" cy="80649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67544" y="5823772"/>
            <a:ext cx="2803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Consórcio Drenagem São Luís.</a:t>
            </a:r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01065" y="1263765"/>
            <a:ext cx="5737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02 – Pontos críticos de inundação e canais de macro drenagem existentes</a:t>
            </a:r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093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496300" cy="791369"/>
          </a:xfrm>
        </p:spPr>
        <p:txBody>
          <a:bodyPr/>
          <a:lstStyle/>
          <a:p>
            <a:pPr algn="l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Serviços de Manutenção e Limpeza do Sistema de Drenagem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14052"/>
            <a:ext cx="5688632" cy="480673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5242631"/>
            <a:ext cx="1825377" cy="97815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83568" y="6233096"/>
            <a:ext cx="2803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Consórcio Drenagem São Luís.</a:t>
            </a:r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27584" y="1042945"/>
            <a:ext cx="6421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03 – Locais de realização periódica e prioritários de limpeza do serviço de drenagem.</a:t>
            </a:r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994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Sao Lu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5857892"/>
            <a:ext cx="481584" cy="755904"/>
          </a:xfrm>
          <a:prstGeom prst="rect">
            <a:avLst/>
          </a:prstGeom>
        </p:spPr>
      </p:pic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285720" y="1065035"/>
            <a:ext cx="8569325" cy="524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 algn="just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do arcabouço 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institucional, referente ao sistema 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drenagem urbana, com atribuição precisa de obrigações e responsabilidades a todas as entidades que atuam sobre a totalidade ou partes do sistema de drenagem;</a:t>
            </a:r>
          </a:p>
          <a:p>
            <a:pPr marL="285750" lvl="0" indent="-285750" algn="just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da gestão pública aplicada ao sistema de drenagem urbana e aos demais sistemas de saneamento básico;</a:t>
            </a:r>
          </a:p>
          <a:p>
            <a:pPr marL="285750" lvl="0" indent="-285750" algn="just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Interferência no uso e na ocupação do solo urbano, compatibilizando-o e adequando-o às fragilidades do meio, buscando garantir a sustentabilidade do processo de 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urbanização;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Elaboração de planos de manutenção e limpeza das estruturas de drenagem;</a:t>
            </a:r>
          </a:p>
          <a:p>
            <a:pPr marL="285750" lvl="0" indent="-285750" algn="just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Proposição e regulamentação de legislações;</a:t>
            </a:r>
          </a:p>
          <a:p>
            <a:pPr marL="285750" lvl="0" indent="-285750" algn="just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Fiscalização e controle de Áreas de Preservação Permanente – APP;</a:t>
            </a:r>
          </a:p>
          <a:p>
            <a:pPr marL="285750" lvl="0" indent="-285750" algn="just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Fiscalização e controle das demais áreas ambientalmente protegidas;</a:t>
            </a:r>
          </a:p>
          <a:p>
            <a:pPr marL="285750" lvl="0" indent="-285750" algn="just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Educação ambiental.</a:t>
            </a:r>
          </a:p>
          <a:p>
            <a:pPr lvl="1" algn="just"/>
            <a:endParaRPr lang="pt-BR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342900" lvl="0" indent="-342900" algn="just">
              <a:buFontTx/>
              <a:buChar char="-"/>
            </a:pPr>
            <a:endParaRPr lang="pt-BR" sz="1800" dirty="0">
              <a:solidFill>
                <a:schemeClr val="bg1">
                  <a:lumMod val="75000"/>
                </a:schemeClr>
              </a:solidFill>
            </a:endParaRPr>
          </a:p>
          <a:p>
            <a:pPr lvl="0" algn="just"/>
            <a:endParaRPr lang="pt-BR" sz="2400" dirty="0">
              <a:solidFill>
                <a:schemeClr val="bg1">
                  <a:lumMod val="75000"/>
                </a:schemeClr>
              </a:solidFill>
            </a:endParaRPr>
          </a:p>
          <a:p>
            <a:pPr lvl="0" algn="just"/>
            <a:endParaRPr lang="pt-BR" sz="2400" dirty="0">
              <a:solidFill>
                <a:schemeClr val="bg1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0" algn="just"/>
            <a:endParaRPr lang="pt-BR" sz="24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496300" cy="731660"/>
          </a:xfrm>
        </p:spPr>
        <p:txBody>
          <a:bodyPr/>
          <a:lstStyle/>
          <a:p>
            <a:pPr marL="342900" lvl="0" indent="-342900" algn="l"/>
            <a:r>
              <a:rPr lang="pt-BR" altLang="pt-BR" sz="1800" b="1" dirty="0" smtClean="0">
                <a:latin typeface="Arial" charset="0"/>
                <a:cs typeface="Arial" charset="0"/>
              </a:rPr>
              <a:t>3. Ações Não Estruturais</a:t>
            </a:r>
            <a:endParaRPr lang="pt-BR" altLang="pt-BR" sz="2800" b="1" dirty="0" smtClean="0">
              <a:latin typeface="Arial" charset="0"/>
              <a:cs typeface="Arial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784500" y="6567155"/>
            <a:ext cx="359500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fld id="{0CA12D89-1B23-43BF-9F76-DDBC3365E7C7}" type="slidenum">
              <a:rPr lang="pt-BR" sz="1000" b="1" smtClean="0">
                <a:ln>
                  <a:prstDash val="solid"/>
                </a:ln>
                <a:solidFill>
                  <a:srgbClr val="FFFF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8</a:t>
            </a:fld>
            <a:endParaRPr lang="pt-BR" sz="1000" b="1" dirty="0">
              <a:ln>
                <a:prstDash val="solid"/>
              </a:ln>
              <a:solidFill>
                <a:srgbClr val="FFFFFF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587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Sao Lu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5857892"/>
            <a:ext cx="481584" cy="755904"/>
          </a:xfrm>
          <a:prstGeom prst="rect">
            <a:avLst/>
          </a:prstGeom>
        </p:spPr>
      </p:pic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285720" y="1065035"/>
            <a:ext cx="8569325" cy="524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0" hangingPunct="0">
              <a:lnSpc>
                <a:spcPct val="150000"/>
              </a:lnSpc>
              <a:spcBef>
                <a:spcPct val="20000"/>
              </a:spcBef>
            </a:pP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não estruturais se referem à implantação dos seguintes programas e medidas:</a:t>
            </a:r>
          </a:p>
          <a:p>
            <a:pPr marL="285750" indent="-285750" algn="just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Ajustes no Arcabouço Institucional;</a:t>
            </a:r>
          </a:p>
          <a:p>
            <a:pPr marL="285750" indent="-285750" algn="just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no Sistema Operacional de Gestão;</a:t>
            </a:r>
          </a:p>
          <a:p>
            <a:pPr marL="285750" indent="-285750" algn="just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Relacionados à Legislação</a:t>
            </a:r>
          </a:p>
          <a:p>
            <a:pPr algn="just" eaLnBrk="0" hangingPunct="0">
              <a:lnSpc>
                <a:spcPct val="150000"/>
              </a:lnSpc>
              <a:spcBef>
                <a:spcPct val="20000"/>
              </a:spcBef>
            </a:pP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Uso 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Ocupação do Solo: Revisão da Lei de Zoneamento</a:t>
            </a:r>
          </a:p>
          <a:p>
            <a:pPr algn="just" eaLnBrk="0" hangingPunct="0">
              <a:lnSpc>
                <a:spcPct val="150000"/>
              </a:lnSpc>
              <a:spcBef>
                <a:spcPct val="20000"/>
              </a:spcBef>
            </a:pP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Pequenos 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reservatórios (“piscininhas”)</a:t>
            </a:r>
          </a:p>
          <a:p>
            <a:pPr algn="just" eaLnBrk="0" hangingPunct="0">
              <a:lnSpc>
                <a:spcPct val="150000"/>
              </a:lnSpc>
              <a:spcBef>
                <a:spcPct val="20000"/>
              </a:spcBef>
            </a:pP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Movimento 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terra; Programa de Arborização Urbana</a:t>
            </a:r>
          </a:p>
          <a:p>
            <a:pPr marL="285750" indent="-285750" algn="just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Incentivo ao Reuso de Águas Pluviais;</a:t>
            </a:r>
          </a:p>
          <a:p>
            <a:pPr marL="285750" indent="-285750" algn="just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de Gerenciamento de Emergência;</a:t>
            </a:r>
          </a:p>
          <a:p>
            <a:pPr marL="285750" indent="-285750" algn="just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Comunicação Social e Educação Ambiental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800" dirty="0">
              <a:solidFill>
                <a:schemeClr val="tx1"/>
              </a:solidFill>
            </a:endParaRPr>
          </a:p>
          <a:p>
            <a:pPr lvl="0" algn="just"/>
            <a:endParaRPr lang="pt-BR" sz="2400" dirty="0">
              <a:solidFill>
                <a:schemeClr val="bg1">
                  <a:lumMod val="75000"/>
                </a:schemeClr>
              </a:solidFill>
            </a:endParaRPr>
          </a:p>
          <a:p>
            <a:pPr lvl="0" algn="just"/>
            <a:endParaRPr lang="pt-BR" sz="2400" dirty="0">
              <a:solidFill>
                <a:schemeClr val="bg1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0" algn="just"/>
            <a:endParaRPr lang="pt-BR" sz="24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23850" y="332656"/>
            <a:ext cx="8496300" cy="731660"/>
          </a:xfrm>
        </p:spPr>
        <p:txBody>
          <a:bodyPr/>
          <a:lstStyle/>
          <a:p>
            <a:pPr marL="342900" lvl="0" indent="-342900" algn="l"/>
            <a:r>
              <a:rPr lang="pt-BR" altLang="pt-BR" sz="1800" b="1" dirty="0" smtClean="0">
                <a:latin typeface="Arial" charset="0"/>
                <a:cs typeface="Arial" charset="0"/>
              </a:rPr>
              <a:t>3. Ações Não Estruturais</a:t>
            </a:r>
            <a:endParaRPr lang="pt-BR" altLang="pt-BR" sz="2800" b="1" dirty="0" smtClean="0">
              <a:latin typeface="Arial" charset="0"/>
              <a:cs typeface="Arial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784500" y="6567155"/>
            <a:ext cx="359500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fld id="{0CA12D89-1B23-43BF-9F76-DDBC3365E7C7}" type="slidenum">
              <a:rPr lang="pt-BR" sz="1000" b="1" smtClean="0">
                <a:ln>
                  <a:prstDash val="solid"/>
                </a:ln>
                <a:solidFill>
                  <a:srgbClr val="FFFF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9</a:t>
            </a:fld>
            <a:endParaRPr lang="pt-BR" sz="1000" b="1" dirty="0">
              <a:ln>
                <a:prstDash val="solid"/>
              </a:ln>
              <a:solidFill>
                <a:srgbClr val="FFFFFF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360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0099FF"/>
      </a:lt1>
      <a:dk2>
        <a:srgbClr val="000000"/>
      </a:dk2>
      <a:lt2>
        <a:srgbClr val="808080"/>
      </a:lt2>
      <a:accent1>
        <a:srgbClr val="0099FF"/>
      </a:accent1>
      <a:accent2>
        <a:srgbClr val="3333CC"/>
      </a:accent2>
      <a:accent3>
        <a:srgbClr val="AACAFF"/>
      </a:accent3>
      <a:accent4>
        <a:srgbClr val="000000"/>
      </a:accent4>
      <a:accent5>
        <a:srgbClr val="AACAFF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DDDDD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rgbClr val="99CC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rgbClr val="99CC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20420</TotalTime>
  <Words>984</Words>
  <Application>Microsoft Office PowerPoint</Application>
  <PresentationFormat>Apresentação na tela (4:3)</PresentationFormat>
  <Paragraphs>171</Paragraphs>
  <Slides>18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Estrutura padrão</vt:lpstr>
      <vt:lpstr>Apresentação do PowerPoint</vt:lpstr>
      <vt:lpstr>Sumário</vt:lpstr>
      <vt:lpstr>1. Escopo do Trabalho</vt:lpstr>
      <vt:lpstr>Bacias Hidrográficas da Ilha de São Luís</vt:lpstr>
      <vt:lpstr>2. Sistema de Drenagem de São Luís</vt:lpstr>
      <vt:lpstr>Pontos de Inundações e Macrodrenagem existente</vt:lpstr>
      <vt:lpstr>Serviços de Manutenção e Limpeza do Sistema de Drenagem</vt:lpstr>
      <vt:lpstr>3. Ações Não Estruturais</vt:lpstr>
      <vt:lpstr>3. Ações Não Estruturais</vt:lpstr>
      <vt:lpstr>4. Ações Estruturais (Intervenções)</vt:lpstr>
      <vt:lpstr>Bacias da Região das Praias</vt:lpstr>
      <vt:lpstr>Bacia Paciência</vt:lpstr>
      <vt:lpstr>Bacia Itaqui – Anjo da Guarda</vt:lpstr>
      <vt:lpstr>Bacia Bacanga</vt:lpstr>
      <vt:lpstr>Bacia Anil</vt:lpstr>
      <vt:lpstr>5. Investimentos Necessários</vt:lpstr>
      <vt:lpstr>5. Investimentos prioritários</vt:lpstr>
      <vt:lpstr>Apresentação do PowerPoint</vt:lpstr>
    </vt:vector>
  </TitlesOfParts>
  <Company>SABESP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vcoelho</dc:creator>
  <cp:lastModifiedBy>Gustavo</cp:lastModifiedBy>
  <cp:revision>864</cp:revision>
  <cp:lastPrinted>2015-02-23T13:14:54Z</cp:lastPrinted>
  <dcterms:created xsi:type="dcterms:W3CDTF">2005-08-23T11:55:00Z</dcterms:created>
  <dcterms:modified xsi:type="dcterms:W3CDTF">2019-10-17T21:51:19Z</dcterms:modified>
</cp:coreProperties>
</file>